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18"/>
  </p:notesMasterIdLst>
  <p:handoutMasterIdLst>
    <p:handoutMasterId r:id="rId19"/>
  </p:handoutMasterIdLst>
  <p:sldIdLst>
    <p:sldId id="484" r:id="rId4"/>
    <p:sldId id="552" r:id="rId5"/>
    <p:sldId id="554" r:id="rId6"/>
    <p:sldId id="566" r:id="rId7"/>
    <p:sldId id="565" r:id="rId8"/>
    <p:sldId id="556" r:id="rId9"/>
    <p:sldId id="557" r:id="rId10"/>
    <p:sldId id="558" r:id="rId11"/>
    <p:sldId id="559" r:id="rId12"/>
    <p:sldId id="560" r:id="rId13"/>
    <p:sldId id="562" r:id="rId14"/>
    <p:sldId id="564" r:id="rId15"/>
    <p:sldId id="561" r:id="rId16"/>
    <p:sldId id="563" r:id="rId17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7" userDrawn="1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AE"/>
    <a:srgbClr val="008ABD"/>
    <a:srgbClr val="0A9DCD"/>
    <a:srgbClr val="0C4296"/>
    <a:srgbClr val="F3F5F2"/>
    <a:srgbClr val="0085B8"/>
    <a:srgbClr val="0000FF"/>
    <a:srgbClr val="FFF887"/>
    <a:srgbClr val="FFF357"/>
    <a:srgbClr val="317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49" d="100"/>
          <a:sy n="49" d="100"/>
        </p:scale>
        <p:origin x="-108" y="-402"/>
      </p:cViewPr>
      <p:guideLst>
        <p:guide orient="horz" pos="2207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164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1.xml"/><Relationship Id="rId2" Type="http://schemas.openxmlformats.org/officeDocument/2006/relationships/image" Target="../media/image8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63.xml"/><Relationship Id="rId1" Type="http://schemas.openxmlformats.org/officeDocument/2006/relationships/tags" Target="../tags/tag16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6.xml"/><Relationship Id="rId5" Type="http://schemas.openxmlformats.org/officeDocument/2006/relationships/image" Target="../media/image5.png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image" Target="../media/image6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3.xml"/><Relationship Id="rId2" Type="http://schemas.openxmlformats.org/officeDocument/2006/relationships/image" Target="../media/image7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54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00" y="-6223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50" name="Rectangle 3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70840" y="2837180"/>
            <a:ext cx="8383905" cy="697230"/>
          </a:xfrm>
        </p:spPr>
        <p:txBody>
          <a:bodyPr vert="horz" wrap="square" lIns="91440" tIns="45720" rIns="91440" bIns="45720" anchor="t" anchorCtr="0"/>
          <a:lstStyle/>
          <a:p>
            <a:pPr algn="l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　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简单电路的组装与测试</a:t>
            </a:r>
            <a:endParaRPr lang="zh-CN" altLang="en-US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ctr" eaLnBrk="1" hangingPunct="1">
              <a:buClrTx/>
              <a:buSzTx/>
              <a:buFontTx/>
            </a:pPr>
            <a:r>
              <a:rPr kumimoji="1"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单元1</a:t>
            </a:r>
            <a:r>
              <a:rPr kumimoji="1"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kumimoji="1"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电路与电路模型</a:t>
            </a:r>
            <a:endParaRPr kumimoji="1" lang="zh-CN" altLang="en-US" sz="24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619625" y="6165215"/>
            <a:ext cx="4525010" cy="6921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696054" y="1807352"/>
            <a:ext cx="7681856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一个实际的闭合电路，断开开关后，电路中一定没有的是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   ）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电源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</a:t>
            </a:r>
            <a:r>
              <a:rPr lang="zh-CN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</a:t>
            </a:r>
            <a:endParaRPr lang="zh-CN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文本框 7"/>
          <p:cNvSpPr txBox="1"/>
          <p:nvPr/>
        </p:nvSpPr>
        <p:spPr>
          <a:xfrm>
            <a:off x="7955915" y="664083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563" y="2574671"/>
            <a:ext cx="8250239" cy="239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概念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电路的组成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组成电路各元件作用</a:t>
            </a:r>
            <a:endParaRPr lang="zh-CN" altLang="en-US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课后作业</a:t>
                  </a:r>
                  <a:endParaRPr lang="zh-CN" altLang="en-US" sz="2000" b="1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03835" y="1092200"/>
            <a:ext cx="8806180" cy="562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先导案例解决</a:t>
            </a:r>
            <a:endParaRPr lang="zh-CN" altLang="en-US" sz="2800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这个实验就是制作了一个水果电池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它的工作原理基于原电池的电化学反应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在一个典型的水果电池中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通常会使用两种活动性不同的金属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比如铜和锌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并将它们分别插入到水果中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水果中含有酸性物质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如柠檬酸或苹果酸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这些物质可以在水中离解出氢离子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从而提供电解质环境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活动性较强的金属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比如锌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 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会作为负极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因为它更容易失去电子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在水果的酸性环境中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锌金属原子会失去电子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形成锌离子并进入溶液中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这个过程会产生负电荷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同时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活动性较低的金属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(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比如铜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 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作为正极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它不太容易失去电子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在负极产生的电子通过外部电路流向正极的过程中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正极附近的溶液中的氢离子会得到电子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还原成氢气或者水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这个过程会产生正电荷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由于负极和正极之间存在电势差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电子会从负极流向正极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形成闭合回路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从而产生电流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这个电流可以用来驱动小型电子设备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ＬＥＤ</a:t>
            </a:r>
            <a:r>
              <a:rPr lang="en-US" alt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灯等</a:t>
            </a:r>
            <a:r>
              <a:rPr lang="zh-CN" sz="20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sz="2000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课后作业</a:t>
                  </a:r>
                  <a:endParaRPr lang="zh-CN" altLang="en-US" sz="2000" b="1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0550" y="2141201"/>
            <a:ext cx="2770762" cy="2647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1" name="组合 10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2" name="文本框 1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75717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4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16405" y="1920240"/>
            <a:ext cx="255333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1031133" y="2821887"/>
            <a:ext cx="7750484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电路的概念及组成电路的元件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电流、电压概念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掌握电流、电压参考方向的应用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熟练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掌握欧姆定律及其应用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了解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电位的计算方法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751205" y="96520"/>
            <a:ext cx="758571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</a:t>
            </a:r>
            <a:r>
              <a:rPr lang="en-US" altLang="zh-CN" sz="3600" b="1" dirty="0" smtClean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　简单电路的组装与测试</a:t>
            </a:r>
            <a:endParaRPr lang="zh-CN" altLang="en-US" sz="36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先导案例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534669" y="2114661"/>
            <a:ext cx="7998143" cy="35782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英语中，电这个名词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 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Electrieity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来源于希腊语中的琥珀。公元前，人们就发现用毛皮摩擦过的琥珀能够吸引羽毛，因此有了摩擦起电。无论是摩擦起的静电，还是电池或发电机发出的电，其本质是完全相同的。在现代科技日益进步的今天，电的使用非常广泛，电能不仅为工农业生产、交通运输、国防建设、广播通信以及各种科学技术提供了强大的动力，在人们日常的文化和物质生活中也是必不可少的。可以做个实验，准备一个苹果，铜片和锌片各一块，插入苹果中，然后用导线将发光二极管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(LED)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的正极连接到插入苹果的铜片上，将发光二极管的负极连接到插入苹果的锌片上，会有什么现象发生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?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945039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434975" y="1714500"/>
            <a:ext cx="8453120" cy="425704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新能源革命的领航者：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李河君与薄膜太阳能技术的绿色变革之路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李河君，一位富有远见的企业家，同时也是薄膜太阳能技术的积极倡导者和实践者。作为汉能移动能源控股集团的董事局主席，他带领公司走在了新能源研发和应用的前沿。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故事始于李河君对能源短缺和环境问题的深刻认识。他认为，传统的能源利用方式已经不再适应时代的发展，而薄膜太阳能技术则是未来能源发展的重要方向。在他的带领下，汉能集团投入巨资研发薄膜太阳能技术，并成功将其商业化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05815" y="945039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3"/>
          <p:cNvSpPr txBox="1"/>
          <p:nvPr>
            <p:custDataLst>
              <p:tags r:id="rId3"/>
            </p:custDataLst>
          </p:nvPr>
        </p:nvSpPr>
        <p:spPr>
          <a:xfrm>
            <a:off x="117475" y="1591310"/>
            <a:ext cx="8904605" cy="46037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新能源革命的领航者：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李河君与薄膜太阳能技术的绿色变革之路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spcBef>
                <a:spcPct val="20000"/>
              </a:spcBef>
            </a:pP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李河君的故事不仅仅是关于商业成功，更是关于对新能源的执着追求和贡献。他的著作《中国领先一把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第三次工业革命在中国》系统阐述了薄膜发电和互联网技术的结合将带来的革命性变革。他提出的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移动能源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概念，预示着人类将进入一个以分布式发电为特征的新时代。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除了商业成就，李河君还积极参与社会公益事业，通过推广新能源技术，助力环境保护和可持续发展。他的故事激励了无数人投身新能源领域，共同为构建绿色、低碳的未来贡献力量。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552860" y="1970522"/>
            <a:ext cx="7825050" cy="1641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（一）电路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kumimoji="1"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电路是由各种元器件（或电工设备）按一定方式连接起来的总体，为电流流通提供路径。</a:t>
            </a:r>
            <a:endParaRPr kumimoji="1"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9600" y="3886200"/>
            <a:ext cx="7693025" cy="1752600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电路的主要功能：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）进行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能量的转换、传输和分配。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）实现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信号的传递、存储和处理。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147" name="Rectangle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9343" y="1329993"/>
            <a:ext cx="7936408" cy="61788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>
            <a:lvl1pPr marL="267970" indent="-267970" algn="just" defTabSz="685800" rtl="0" eaLnBrk="1" latinLnBrk="0" hangingPunct="1">
              <a:lnSpc>
                <a:spcPct val="110000"/>
              </a:lnSpc>
              <a:spcBef>
                <a:spcPts val="1350"/>
              </a:spcBef>
              <a:spcAft>
                <a:spcPts val="0"/>
              </a:spcAft>
              <a:buClr>
                <a:srgbClr val="963B22"/>
              </a:buClr>
              <a:buSzPct val="80000"/>
              <a:buFontTx/>
              <a:buBlip>
                <a:blip r:embed="rId5"/>
              </a:buBlip>
              <a:defRPr sz="2400" kern="1200" baseline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+mn-cs"/>
              </a:defRPr>
            </a:lvl1pPr>
            <a:lvl2pPr marL="535305" indent="-182880" algn="just" defTabSz="6858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352425" algn="l"/>
              </a:tabLst>
              <a:defRPr sz="2000" kern="1200" baseline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kumimoji="1" lang="zh-CN" altLang="en-US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电路的基本组成</a:t>
            </a:r>
            <a:endParaRPr kumimoji="1" lang="zh-CN" altLang="en-US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140" y="361315"/>
            <a:ext cx="9046210" cy="491490"/>
            <a:chOff x="164" y="569"/>
            <a:chExt cx="14246" cy="774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6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6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内容占位符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8" y="2442210"/>
            <a:ext cx="394811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4495800" y="1975485"/>
            <a:ext cx="4502785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（二）电路的基本组成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电源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控制器件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连接导线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0" y="2997200"/>
            <a:ext cx="4645025" cy="255333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电源：为电路提供电能的设备和器件，是将其他形式的能量转化为电能的装置，如电池、发电机等。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0" y="188913"/>
            <a:ext cx="4645025" cy="26149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负载：也称用电器，是将电能转换为其他形式的能量的器件和设备，如灯泡等。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716463" y="7029450"/>
            <a:ext cx="4427537" cy="304609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控制器件：控制电路工作状态的器件或设备，如开关等。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-4645025" y="3141663"/>
            <a:ext cx="4645025" cy="279971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连接导线：将电器设备和元器件按一定的方式连接起来，如铜、铝电缆线等。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9" name="文本框 8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2" name="组合 11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-0.47431 2.22222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1018 L -0.48212 0.4099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28" y="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0.00209 -0.5979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158 -0.03148 " pathEditMode="relative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  <p:bldP spid="27" grpId="1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457200" y="1600200"/>
            <a:ext cx="82296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常用的电器元件及符号</a:t>
            </a:r>
            <a:endParaRPr lang="zh-CN" altLang="en-US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382838"/>
            <a:ext cx="8642350" cy="31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8" name="文本框 7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1" name="组合 10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2" name="文本框 1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96054" y="1807352"/>
            <a:ext cx="7681856" cy="310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一般电路由电源、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   )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和中间环节三个基本部分组成。</a:t>
            </a:r>
            <a:endParaRPr lang="zh-CN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负载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endParaRPr lang="en-US" altLang="zh-CN" sz="2800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endParaRPr lang="en-US" altLang="zh-CN" sz="2800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endParaRPr lang="en-US" altLang="zh-CN" sz="2800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电动势</a:t>
            </a:r>
            <a:endParaRPr lang="zh-CN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单元1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电路与电路模型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讲授新知</a:t>
                  </a:r>
                  <a:endParaRPr lang="zh-CN" altLang="en-US" sz="2000" b="1"/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课堂小结</a:t>
                  </a:r>
                  <a:endParaRPr lang="zh-CN" altLang="en-US" sz="2000" b="1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/>
                    <a:t>课后作业</a:t>
                  </a:r>
                  <a:endParaRPr lang="zh-CN" altLang="en-US" sz="2000" b="1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3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53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54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5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5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6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6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63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64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1998</Words>
  <Application>WPS 演示</Application>
  <PresentationFormat>全屏显示(4:3)</PresentationFormat>
  <Paragraphs>207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1216</cp:revision>
  <dcterms:created xsi:type="dcterms:W3CDTF">2015-12-14T01:43:00Z</dcterms:created>
  <dcterms:modified xsi:type="dcterms:W3CDTF">2025-09-06T03:08:26Z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0FBCB0C707834BA7BF06ED1CFBAC4EB2_13</vt:lpwstr>
  </property>
  <property fmtid="{D5CDD505-2E9C-101B-9397-08002B2CF9AE}" pid="3" name="KSOProductBuildVer">
    <vt:lpwstr>2052-12.1.0.22529</vt:lpwstr>
  </property>
</Properties>
</file>